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9" r:id="rId3"/>
    <p:sldId id="271" r:id="rId4"/>
    <p:sldId id="272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37">
          <p15:clr>
            <a:srgbClr val="A4A3A4"/>
          </p15:clr>
        </p15:guide>
        <p15:guide id="2" pos="5223">
          <p15:clr>
            <a:srgbClr val="A4A3A4"/>
          </p15:clr>
        </p15:guide>
        <p15:guide id="3" pos="28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lson, Dan" initials="WD" lastIdx="1" clrIdx="0">
    <p:extLst>
      <p:ext uri="{19B8F6BF-5375-455C-9EA6-DF929625EA0E}">
        <p15:presenceInfo xmlns:p15="http://schemas.microsoft.com/office/powerpoint/2012/main" userId="S-1-5-21-17504556-1539073906-17591369-178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237A"/>
    <a:srgbClr val="091C5F"/>
    <a:srgbClr val="0000FF"/>
    <a:srgbClr val="545454"/>
    <a:srgbClr val="E37D16"/>
    <a:srgbClr val="E39E16"/>
    <a:srgbClr val="FF9E16"/>
    <a:srgbClr val="002463"/>
    <a:srgbClr val="163560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09" autoAdjust="0"/>
    <p:restoredTop sz="99617" autoAdjust="0"/>
  </p:normalViewPr>
  <p:slideViewPr>
    <p:cSldViewPr snapToGrid="0">
      <p:cViewPr varScale="1">
        <p:scale>
          <a:sx n="77" d="100"/>
          <a:sy n="77" d="100"/>
        </p:scale>
        <p:origin x="1866" y="90"/>
      </p:cViewPr>
      <p:guideLst>
        <p:guide orient="horz" pos="4137"/>
        <p:guide pos="5223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100" d="100"/>
          <a:sy n="100" d="100"/>
        </p:scale>
        <p:origin x="-4592" y="-104"/>
      </p:cViewPr>
      <p:guideLst>
        <p:guide orient="horz" pos="2880"/>
        <p:guide pos="2160"/>
      </p:guideLst>
    </p:cSldViewPr>
  </p:notesViewPr>
  <p:gridSpacing cx="75895" cy="7589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5B8A0F-509A-4D4E-B8A2-D4D70F6ADCD7}" type="datetimeFigureOut">
              <a:rPr lang="en-US" smtClean="0"/>
              <a:pPr/>
              <a:t>12/29/2021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996E58-9887-034D-A2C5-588D503682E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4984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002528-0F20-8844-920C-2F20B517E443}" type="datetimeFigureOut">
              <a:rPr lang="en-US" smtClean="0"/>
              <a:pPr/>
              <a:t>12/29/2021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11B632-81DE-3B44-B95D-30BC8B3608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2787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1B632-81DE-3B44-B95D-30BC8B3608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211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1B632-81DE-3B44-B95D-30BC8B3608A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3791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1B632-81DE-3B44-B95D-30BC8B3608A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5454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1B632-81DE-3B44-B95D-30BC8B3608A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54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1B632-81DE-3B44-B95D-30BC8B3608A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669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 Template Bar Vertical Flat indexe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1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71509" y="1240507"/>
            <a:ext cx="7772491" cy="1142693"/>
          </a:xfrm>
        </p:spPr>
        <p:txBody>
          <a:bodyPr anchor="ctr" anchorCtr="0">
            <a:normAutofit/>
          </a:bodyPr>
          <a:lstStyle>
            <a:lvl1pPr algn="ctr">
              <a:spcBef>
                <a:spcPts val="300"/>
              </a:spcBef>
              <a:spcAft>
                <a:spcPts val="300"/>
              </a:spcAft>
              <a:defRPr sz="3200" i="1">
                <a:solidFill>
                  <a:srgbClr val="0A23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509" y="2888133"/>
            <a:ext cx="7772492" cy="118607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 i="1">
                <a:solidFill>
                  <a:srgbClr val="0A23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591734" y="4585830"/>
            <a:ext cx="4495195" cy="2063524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marL="0" indent="0" algn="l">
              <a:buNone/>
              <a:defRPr sz="1800" i="1" baseline="0">
                <a:solidFill>
                  <a:srgbClr val="0A237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n-US" dirty="0" smtClean="0"/>
              <a:t>Name</a:t>
            </a:r>
            <a:br>
              <a:rPr lang="en-US" dirty="0" smtClean="0"/>
            </a:br>
            <a:r>
              <a:rPr lang="en-US" dirty="0" smtClean="0"/>
              <a:t>Title</a:t>
            </a:r>
            <a:br>
              <a:rPr lang="en-US" dirty="0" smtClean="0"/>
            </a:br>
            <a:r>
              <a:rPr lang="en-US" dirty="0" smtClean="0"/>
              <a:t>Contact info</a:t>
            </a:r>
            <a:endParaRPr lang="en-US" dirty="0"/>
          </a:p>
        </p:txBody>
      </p:sp>
      <p:pic>
        <p:nvPicPr>
          <p:cNvPr id="10" name="Picture 9" descr="apl_small_vertical_blue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03" b="8895"/>
          <a:stretch/>
        </p:blipFill>
        <p:spPr>
          <a:xfrm>
            <a:off x="6383867" y="5177780"/>
            <a:ext cx="2760133" cy="1680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074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457200" y="1126398"/>
            <a:ext cx="8228542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261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-3 Line Title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1615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1200" y="-16934"/>
            <a:ext cx="8229600" cy="1224425"/>
          </a:xfrm>
        </p:spPr>
        <p:txBody>
          <a:bodyPr anchor="b" anchorCtr="0">
            <a:normAutofit/>
          </a:bodyPr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style:</a:t>
            </a:r>
            <a:br>
              <a:rPr lang="en-US" dirty="0" smtClean="0"/>
            </a:br>
            <a:r>
              <a:rPr lang="en-US" dirty="0" smtClean="0"/>
              <a:t>Two or Three Lines</a:t>
            </a:r>
            <a:br>
              <a:rPr lang="en-US" dirty="0" smtClean="0"/>
            </a:br>
            <a:r>
              <a:rPr lang="en-US" dirty="0" smtClean="0"/>
              <a:t>of Title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4513"/>
            <a:ext cx="8229600" cy="49924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266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1800" y="1126063"/>
            <a:ext cx="4222800" cy="5257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2063" y="1126063"/>
            <a:ext cx="4224528" cy="5257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993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Head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185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pl_small_vertical_blu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3533" y="1536046"/>
            <a:ext cx="5096934" cy="3334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444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144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1200" y="71739"/>
            <a:ext cx="8766000" cy="80344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Text Box 24"/>
          <p:cNvSpPr txBox="1">
            <a:spLocks noChangeArrowheads="1"/>
          </p:cNvSpPr>
          <p:nvPr userDrawn="1"/>
        </p:nvSpPr>
        <p:spPr bwMode="auto">
          <a:xfrm>
            <a:off x="79060" y="6636866"/>
            <a:ext cx="31290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10290D-4606-4C02-B498-50EFD41AC8B6}" type="slidenum">
              <a:rPr kumimoji="0" lang="en-US" sz="800" b="0" i="0" u="none" strike="noStrike" kern="0" cap="none" spc="0" normalizeH="0" baseline="0" noProof="0">
                <a:ln>
                  <a:noFill/>
                </a:ln>
                <a:solidFill>
                  <a:schemeClr val="tx1">
                    <a:alpha val="60000"/>
                  </a:schemeClr>
                </a:solidFill>
                <a:effectLst/>
                <a:uLnTx/>
                <a:uFillTx/>
              </a:rPr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alpha val="60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26399"/>
            <a:ext cx="82296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65099" y="6635750"/>
            <a:ext cx="8026401" cy="0"/>
          </a:xfrm>
          <a:prstGeom prst="line">
            <a:avLst/>
          </a:prstGeom>
          <a:ln>
            <a:solidFill>
              <a:schemeClr val="tx2"/>
            </a:solidFill>
            <a:tailEnd type="none" w="med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Picture 12" descr="apl_small_shield_blue.pn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2658" y="6447367"/>
            <a:ext cx="361925" cy="370474"/>
          </a:xfrm>
          <a:prstGeom prst="rect">
            <a:avLst/>
          </a:prstGeom>
        </p:spPr>
      </p:pic>
      <p:sp>
        <p:nvSpPr>
          <p:cNvPr id="14" name="TextBox 13"/>
          <p:cNvSpPr txBox="1"/>
          <p:nvPr userDrawn="1"/>
        </p:nvSpPr>
        <p:spPr>
          <a:xfrm>
            <a:off x="8128000" y="6488857"/>
            <a:ext cx="492126" cy="280243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en-US" sz="1200" b="1" i="0" dirty="0" smtClean="0">
                <a:solidFill>
                  <a:srgbClr val="002463"/>
                </a:solidFill>
                <a:latin typeface="Arial Narrow Bold"/>
                <a:cs typeface="Arial Narrow Bold"/>
              </a:rPr>
              <a:t>Space</a:t>
            </a:r>
            <a:endParaRPr lang="en-US" sz="1200" b="1" i="0" dirty="0">
              <a:solidFill>
                <a:srgbClr val="002463"/>
              </a:solidFill>
              <a:latin typeface="Arial Narrow Bold"/>
              <a:cs typeface="Arial Narrow Bold"/>
            </a:endParaRPr>
          </a:p>
        </p:txBody>
      </p:sp>
    </p:spTree>
    <p:extLst>
      <p:ext uri="{BB962C8B-B14F-4D97-AF65-F5344CB8AC3E}">
        <p14:creationId xmlns:p14="http://schemas.microsoft.com/office/powerpoint/2010/main" val="769597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2" r:id="rId4"/>
    <p:sldLayoutId id="2147483658" r:id="rId5"/>
    <p:sldLayoutId id="2147483657" r:id="rId6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800" b="1" i="1" u="none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/>
          <a:ea typeface="+mj-ea"/>
          <a:cs typeface="Arial"/>
        </a:defRPr>
      </a:lvl1pPr>
    </p:titleStyle>
    <p:bodyStyle>
      <a:lvl1pPr marL="230188" indent="-230188" algn="l" defTabSz="4572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ClrTx/>
        <a:buFont typeface="Wingdings" charset="2"/>
        <a:buChar char="§"/>
        <a:defRPr sz="2000" b="1" kern="1200">
          <a:solidFill>
            <a:srgbClr val="0A237A"/>
          </a:solidFill>
          <a:latin typeface="+mn-lt"/>
          <a:ea typeface="+mn-ea"/>
          <a:cs typeface="+mn-cs"/>
        </a:defRPr>
      </a:lvl1pPr>
      <a:lvl2pPr marL="627063" indent="-228600" algn="l" defTabSz="4572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ClrTx/>
        <a:buSzPct val="75000"/>
        <a:buFont typeface="Wingdings" charset="2"/>
        <a:buChar char="Ø"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033463" indent="-228600" algn="l" defTabSz="4572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ClrTx/>
        <a:buFont typeface="Lucida Grande"/>
        <a:buChar char="–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430338" indent="-228600" algn="l" defTabSz="4572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ClrTx/>
        <a:buFont typeface="Arial"/>
        <a:buChar char="•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defTabSz="4572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ClrTx/>
        <a:buSzPct val="75000"/>
        <a:buFont typeface="Wingdings" charset="2"/>
        <a:buChar char="v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STEREO</a:t>
            </a:r>
            <a:br>
              <a:rPr lang="en-US" dirty="0" smtClean="0"/>
            </a:br>
            <a:r>
              <a:rPr lang="en-US" dirty="0" smtClean="0"/>
              <a:t>Spacecraft and Ground Segments Status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January 18, 2022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Owen Dudley</a:t>
            </a:r>
          </a:p>
          <a:p>
            <a:r>
              <a:rPr lang="en-US" sz="1400" dirty="0" smtClean="0"/>
              <a:t>STEREO Mission Operations Manager</a:t>
            </a:r>
          </a:p>
          <a:p>
            <a:r>
              <a:rPr lang="en-US" sz="1400" dirty="0"/>
              <a:t>(240) </a:t>
            </a:r>
            <a:r>
              <a:rPr lang="en-US" sz="1400" dirty="0" smtClean="0"/>
              <a:t>228-4568</a:t>
            </a:r>
            <a:endParaRPr lang="en-US" sz="1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92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dirty="0">
                <a:latin typeface="+mj-lt"/>
              </a:rPr>
              <a:t>STEREO Phase E </a:t>
            </a:r>
            <a:r>
              <a:rPr lang="en-US" dirty="0" smtClean="0">
                <a:latin typeface="+mj-lt"/>
              </a:rPr>
              <a:t>Organization Chart</a:t>
            </a:r>
            <a:endParaRPr lang="en-US" dirty="0">
              <a:latin typeface="+mj-lt"/>
            </a:endParaRP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5791200" y="1534886"/>
            <a:ext cx="1066800" cy="6858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Times New Roman" pitchFamily="18" charset="0"/>
              </a:rPr>
              <a:t>Project</a:t>
            </a:r>
          </a:p>
          <a:p>
            <a:pPr algn="ctr"/>
            <a:r>
              <a:rPr lang="en-US" sz="1400" dirty="0">
                <a:latin typeface="Times New Roman" pitchFamily="18" charset="0"/>
              </a:rPr>
              <a:t>Scientist</a:t>
            </a:r>
          </a:p>
          <a:p>
            <a:pPr algn="ctr"/>
            <a:r>
              <a:rPr lang="en-US" sz="1400" dirty="0" smtClean="0">
                <a:latin typeface="Times New Roman" pitchFamily="18" charset="0"/>
              </a:rPr>
              <a:t>T. Kucera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219200" y="1534886"/>
            <a:ext cx="1981200" cy="9144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Times New Roman" pitchFamily="18" charset="0"/>
              </a:rPr>
              <a:t>Mission Director</a:t>
            </a:r>
          </a:p>
          <a:p>
            <a:pPr algn="ctr"/>
            <a:r>
              <a:rPr lang="en-US" sz="1400" b="1" dirty="0" smtClean="0">
                <a:solidFill>
                  <a:srgbClr val="FF0000"/>
                </a:solidFill>
                <a:latin typeface="Times New Roman" pitchFamily="18" charset="0"/>
              </a:rPr>
              <a:t>J. Dickey</a:t>
            </a:r>
            <a:endParaRPr lang="en-US" sz="14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algn="ctr"/>
            <a:r>
              <a:rPr lang="en-US" sz="1400" dirty="0">
                <a:latin typeface="Times New Roman" pitchFamily="18" charset="0"/>
              </a:rPr>
              <a:t>Mission System Engineer</a:t>
            </a:r>
          </a:p>
          <a:p>
            <a:pPr algn="ctr"/>
            <a:r>
              <a:rPr lang="en-US" sz="1400" dirty="0" smtClean="0">
                <a:latin typeface="Times New Roman" pitchFamily="18" charset="0"/>
              </a:rPr>
              <a:t>J. Halverson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2133600" y="5497286"/>
            <a:ext cx="914400" cy="609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Times New Roman" pitchFamily="18" charset="0"/>
              </a:rPr>
              <a:t>FDF</a:t>
            </a: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1600200" y="2754086"/>
            <a:ext cx="1143000" cy="762000"/>
          </a:xfrm>
          <a:prstGeom prst="flowChartProcess">
            <a:avLst/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Times New Roman" pitchFamily="18" charset="0"/>
              </a:rPr>
              <a:t>Project</a:t>
            </a:r>
          </a:p>
          <a:p>
            <a:pPr algn="ctr"/>
            <a:r>
              <a:rPr lang="en-US" sz="1400" dirty="0">
                <a:latin typeface="Times New Roman" pitchFamily="18" charset="0"/>
              </a:rPr>
              <a:t>Manager</a:t>
            </a:r>
          </a:p>
          <a:p>
            <a:pPr algn="ctr"/>
            <a:r>
              <a:rPr lang="en-US" sz="1400" dirty="0" smtClean="0">
                <a:latin typeface="Times New Roman" pitchFamily="18" charset="0"/>
              </a:rPr>
              <a:t>D. Grant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2819400" y="3973286"/>
            <a:ext cx="914400" cy="609599"/>
          </a:xfrm>
          <a:prstGeom prst="flowChartProcess">
            <a:avLst/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Times New Roman" pitchFamily="18" charset="0"/>
              </a:rPr>
              <a:t>Mission</a:t>
            </a:r>
          </a:p>
          <a:p>
            <a:pPr algn="ctr"/>
            <a:r>
              <a:rPr lang="en-US" sz="1400" dirty="0" smtClean="0">
                <a:latin typeface="Times New Roman" pitchFamily="18" charset="0"/>
              </a:rPr>
              <a:t>Operations</a:t>
            </a:r>
            <a:endParaRPr lang="en-US" sz="1400" dirty="0">
              <a:latin typeface="Times New Roman" pitchFamily="18" charset="0"/>
            </a:endParaRPr>
          </a:p>
          <a:p>
            <a:pPr algn="ctr"/>
            <a:r>
              <a:rPr lang="en-US" sz="1400" b="1" dirty="0" smtClean="0">
                <a:solidFill>
                  <a:srgbClr val="FF0000"/>
                </a:solidFill>
                <a:latin typeface="Times New Roman" pitchFamily="18" charset="0"/>
              </a:rPr>
              <a:t>O. Dudley</a:t>
            </a:r>
            <a:endParaRPr lang="en-US" sz="14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762000" y="3973286"/>
            <a:ext cx="914400" cy="609600"/>
          </a:xfrm>
          <a:prstGeom prst="flowChartProcess">
            <a:avLst/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Times New Roman" pitchFamily="18" charset="0"/>
              </a:rPr>
              <a:t>System</a:t>
            </a:r>
          </a:p>
          <a:p>
            <a:pPr algn="ctr"/>
            <a:r>
              <a:rPr lang="en-US" sz="1400" dirty="0">
                <a:latin typeface="Times New Roman" pitchFamily="18" charset="0"/>
              </a:rPr>
              <a:t>Engineering</a:t>
            </a:r>
          </a:p>
          <a:p>
            <a:pPr algn="ctr"/>
            <a:r>
              <a:rPr lang="en-US" sz="1400" dirty="0">
                <a:latin typeface="Times New Roman" pitchFamily="18" charset="0"/>
              </a:rPr>
              <a:t>D. Wilson</a:t>
            </a: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3505200" y="4735286"/>
            <a:ext cx="914400" cy="609600"/>
          </a:xfrm>
          <a:prstGeom prst="flowChartProcess">
            <a:avLst/>
          </a:prstGeom>
          <a:solidFill>
            <a:srgbClr val="CEE8B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Times New Roman" pitchFamily="18" charset="0"/>
              </a:rPr>
              <a:t>DSN</a:t>
            </a:r>
          </a:p>
          <a:p>
            <a:pPr algn="ctr"/>
            <a:r>
              <a:rPr lang="en-US" sz="1400" dirty="0">
                <a:latin typeface="Times New Roman" pitchFamily="18" charset="0"/>
              </a:rPr>
              <a:t>Technical</a:t>
            </a:r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>
            <a:off x="6781800" y="2830286"/>
            <a:ext cx="1143000" cy="609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Times New Roman" pitchFamily="18" charset="0"/>
              </a:rPr>
              <a:t>SSC</a:t>
            </a:r>
          </a:p>
          <a:p>
            <a:pPr algn="ctr"/>
            <a:r>
              <a:rPr lang="en-US" sz="1400" dirty="0">
                <a:latin typeface="Times New Roman" pitchFamily="18" charset="0"/>
              </a:rPr>
              <a:t>W. Thompson</a:t>
            </a: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1219200" y="3744686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>
            <a:off x="3276600" y="3744686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 flipV="1">
            <a:off x="1219200" y="3744686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2209800" y="3516086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7239000" y="2601686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7" name="AutoShape 17"/>
          <p:cNvSpPr>
            <a:spLocks noChangeArrowheads="1"/>
          </p:cNvSpPr>
          <p:nvPr/>
        </p:nvSpPr>
        <p:spPr bwMode="auto">
          <a:xfrm>
            <a:off x="5486400" y="2982686"/>
            <a:ext cx="914400" cy="609600"/>
          </a:xfrm>
          <a:prstGeom prst="flowChartProcess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>
            <a:off x="5486400" y="2601686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9" name="AutoShape 19"/>
          <p:cNvSpPr>
            <a:spLocks noChangeArrowheads="1"/>
          </p:cNvSpPr>
          <p:nvPr/>
        </p:nvSpPr>
        <p:spPr bwMode="auto">
          <a:xfrm>
            <a:off x="5334000" y="2906486"/>
            <a:ext cx="914400" cy="609600"/>
          </a:xfrm>
          <a:prstGeom prst="flowChartProcess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" name="AutoShape 20"/>
          <p:cNvSpPr>
            <a:spLocks noChangeArrowheads="1"/>
          </p:cNvSpPr>
          <p:nvPr/>
        </p:nvSpPr>
        <p:spPr bwMode="auto">
          <a:xfrm>
            <a:off x="5181600" y="2830286"/>
            <a:ext cx="914400" cy="609600"/>
          </a:xfrm>
          <a:prstGeom prst="flowChartProcess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1" name="AutoShape 21"/>
          <p:cNvSpPr>
            <a:spLocks noChangeArrowheads="1"/>
          </p:cNvSpPr>
          <p:nvPr/>
        </p:nvSpPr>
        <p:spPr bwMode="auto">
          <a:xfrm>
            <a:off x="5029200" y="2754086"/>
            <a:ext cx="914400" cy="609600"/>
          </a:xfrm>
          <a:prstGeom prst="flowChartProcess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Times New Roman" pitchFamily="18" charset="0"/>
              </a:rPr>
              <a:t>Science</a:t>
            </a:r>
          </a:p>
          <a:p>
            <a:pPr algn="ctr"/>
            <a:r>
              <a:rPr lang="en-US" sz="1400" dirty="0">
                <a:latin typeface="Times New Roman" pitchFamily="18" charset="0"/>
              </a:rPr>
              <a:t>Teams</a:t>
            </a:r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 flipV="1">
            <a:off x="2209800" y="2449286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>
            <a:off x="3200400" y="1839686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>
            <a:off x="6248400" y="2220686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>
            <a:off x="5486400" y="2601686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26" name="AutoShape 26"/>
          <p:cNvSpPr>
            <a:spLocks noChangeArrowheads="1"/>
          </p:cNvSpPr>
          <p:nvPr/>
        </p:nvSpPr>
        <p:spPr bwMode="auto">
          <a:xfrm>
            <a:off x="3505200" y="5497286"/>
            <a:ext cx="914400" cy="609600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 smtClean="0">
                <a:latin typeface="Times New Roman" pitchFamily="18" charset="0"/>
              </a:rPr>
              <a:t>DSN</a:t>
            </a:r>
            <a:endParaRPr lang="en-US" sz="1400" dirty="0">
              <a:latin typeface="Times New Roman" pitchFamily="18" charset="0"/>
            </a:endParaRPr>
          </a:p>
          <a:p>
            <a:pPr algn="ctr"/>
            <a:r>
              <a:rPr lang="en-US" sz="1400" dirty="0">
                <a:latin typeface="Times New Roman" pitchFamily="18" charset="0"/>
              </a:rPr>
              <a:t>Scheduling</a:t>
            </a:r>
          </a:p>
        </p:txBody>
      </p:sp>
      <p:sp>
        <p:nvSpPr>
          <p:cNvPr id="27" name="AutoShape 28"/>
          <p:cNvSpPr>
            <a:spLocks noChangeArrowheads="1"/>
          </p:cNvSpPr>
          <p:nvPr/>
        </p:nvSpPr>
        <p:spPr bwMode="auto">
          <a:xfrm>
            <a:off x="6248400" y="3973286"/>
            <a:ext cx="914400" cy="609600"/>
          </a:xfrm>
          <a:prstGeom prst="flowChartProcess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8" name="AutoShape 30"/>
          <p:cNvSpPr>
            <a:spLocks noChangeArrowheads="1"/>
          </p:cNvSpPr>
          <p:nvPr/>
        </p:nvSpPr>
        <p:spPr bwMode="auto">
          <a:xfrm>
            <a:off x="6096000" y="3897086"/>
            <a:ext cx="914400" cy="609600"/>
          </a:xfrm>
          <a:prstGeom prst="flowChartProcess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9" name="AutoShape 31"/>
          <p:cNvSpPr>
            <a:spLocks noChangeArrowheads="1"/>
          </p:cNvSpPr>
          <p:nvPr/>
        </p:nvSpPr>
        <p:spPr bwMode="auto">
          <a:xfrm>
            <a:off x="5943600" y="3820886"/>
            <a:ext cx="914400" cy="609600"/>
          </a:xfrm>
          <a:prstGeom prst="flowChartProcess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0" name="AutoShape 32"/>
          <p:cNvSpPr>
            <a:spLocks noChangeArrowheads="1"/>
          </p:cNvSpPr>
          <p:nvPr/>
        </p:nvSpPr>
        <p:spPr bwMode="auto">
          <a:xfrm>
            <a:off x="5791200" y="3744686"/>
            <a:ext cx="914400" cy="609600"/>
          </a:xfrm>
          <a:prstGeom prst="flowChartProcess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Times New Roman" pitchFamily="18" charset="0"/>
              </a:rPr>
              <a:t>Payload</a:t>
            </a:r>
          </a:p>
          <a:p>
            <a:pPr algn="ctr"/>
            <a:r>
              <a:rPr lang="en-US" sz="1400" dirty="0">
                <a:latin typeface="Times New Roman" pitchFamily="18" charset="0"/>
              </a:rPr>
              <a:t>Operations</a:t>
            </a:r>
          </a:p>
          <a:p>
            <a:pPr algn="ctr"/>
            <a:r>
              <a:rPr lang="en-US" sz="1400" dirty="0">
                <a:latin typeface="Times New Roman" pitchFamily="18" charset="0"/>
              </a:rPr>
              <a:t>Teams</a:t>
            </a:r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>
            <a:off x="5486400" y="3973286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2" name="Line 34"/>
          <p:cNvSpPr>
            <a:spLocks noChangeShapeType="1"/>
          </p:cNvSpPr>
          <p:nvPr/>
        </p:nvSpPr>
        <p:spPr bwMode="auto">
          <a:xfrm>
            <a:off x="5486400" y="3363686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3" name="Line 35"/>
          <p:cNvSpPr>
            <a:spLocks noChangeShapeType="1"/>
          </p:cNvSpPr>
          <p:nvPr/>
        </p:nvSpPr>
        <p:spPr bwMode="auto">
          <a:xfrm>
            <a:off x="4572000" y="4659086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4" name="Line 36"/>
          <p:cNvSpPr>
            <a:spLocks noChangeShapeType="1"/>
          </p:cNvSpPr>
          <p:nvPr/>
        </p:nvSpPr>
        <p:spPr bwMode="auto">
          <a:xfrm flipV="1">
            <a:off x="7391400" y="3439886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5" name="Line 37"/>
          <p:cNvSpPr>
            <a:spLocks noChangeShapeType="1"/>
          </p:cNvSpPr>
          <p:nvPr/>
        </p:nvSpPr>
        <p:spPr bwMode="auto">
          <a:xfrm>
            <a:off x="3733800" y="4278086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6" name="Rectangle 38"/>
          <p:cNvSpPr>
            <a:spLocks noChangeArrowheads="1"/>
          </p:cNvSpPr>
          <p:nvPr/>
        </p:nvSpPr>
        <p:spPr bwMode="auto">
          <a:xfrm>
            <a:off x="4876800" y="4963886"/>
            <a:ext cx="4572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7" name="Rectangle 39"/>
          <p:cNvSpPr>
            <a:spLocks noChangeArrowheads="1"/>
          </p:cNvSpPr>
          <p:nvPr/>
        </p:nvSpPr>
        <p:spPr bwMode="auto">
          <a:xfrm>
            <a:off x="4876800" y="5268686"/>
            <a:ext cx="457200" cy="15240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8" name="Rectangle 40"/>
          <p:cNvSpPr>
            <a:spLocks noChangeArrowheads="1"/>
          </p:cNvSpPr>
          <p:nvPr/>
        </p:nvSpPr>
        <p:spPr bwMode="auto">
          <a:xfrm>
            <a:off x="4876800" y="5573486"/>
            <a:ext cx="457200" cy="152400"/>
          </a:xfrm>
          <a:prstGeom prst="rect">
            <a:avLst/>
          </a:prstGeom>
          <a:solidFill>
            <a:srgbClr val="CEE8B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9" name="Text Box 41"/>
          <p:cNvSpPr txBox="1">
            <a:spLocks noChangeArrowheads="1"/>
          </p:cNvSpPr>
          <p:nvPr/>
        </p:nvSpPr>
        <p:spPr bwMode="auto">
          <a:xfrm>
            <a:off x="5486400" y="4887686"/>
            <a:ext cx="677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/>
              <a:t>GSFC</a:t>
            </a:r>
          </a:p>
        </p:txBody>
      </p:sp>
      <p:sp>
        <p:nvSpPr>
          <p:cNvPr id="40" name="Text Box 42"/>
          <p:cNvSpPr txBox="1">
            <a:spLocks noChangeArrowheads="1"/>
          </p:cNvSpPr>
          <p:nvPr/>
        </p:nvSpPr>
        <p:spPr bwMode="auto">
          <a:xfrm>
            <a:off x="5486400" y="5192486"/>
            <a:ext cx="520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/>
              <a:t>APL</a:t>
            </a:r>
          </a:p>
        </p:txBody>
      </p:sp>
      <p:sp>
        <p:nvSpPr>
          <p:cNvPr id="41" name="Text Box 43"/>
          <p:cNvSpPr txBox="1">
            <a:spLocks noChangeArrowheads="1"/>
          </p:cNvSpPr>
          <p:nvPr/>
        </p:nvSpPr>
        <p:spPr bwMode="auto">
          <a:xfrm>
            <a:off x="5486400" y="5497286"/>
            <a:ext cx="4905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/>
              <a:t>JPL</a:t>
            </a:r>
          </a:p>
        </p:txBody>
      </p:sp>
      <p:sp>
        <p:nvSpPr>
          <p:cNvPr id="42" name="Rectangle 44"/>
          <p:cNvSpPr>
            <a:spLocks noChangeArrowheads="1"/>
          </p:cNvSpPr>
          <p:nvPr/>
        </p:nvSpPr>
        <p:spPr bwMode="auto">
          <a:xfrm>
            <a:off x="4876800" y="5878286"/>
            <a:ext cx="457200" cy="1524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3" name="Text Box 45"/>
          <p:cNvSpPr txBox="1">
            <a:spLocks noChangeArrowheads="1"/>
          </p:cNvSpPr>
          <p:nvPr/>
        </p:nvSpPr>
        <p:spPr bwMode="auto">
          <a:xfrm>
            <a:off x="5486400" y="5802086"/>
            <a:ext cx="27425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/>
              <a:t>NRL, </a:t>
            </a:r>
            <a:r>
              <a:rPr lang="en-US" sz="1400" dirty="0" smtClean="0"/>
              <a:t>UCBerkeley</a:t>
            </a:r>
            <a:r>
              <a:rPr lang="en-US" sz="1400" dirty="0"/>
              <a:t>, UNH, UMinn</a:t>
            </a:r>
          </a:p>
        </p:txBody>
      </p:sp>
      <p:sp>
        <p:nvSpPr>
          <p:cNvPr id="44" name="Line 46"/>
          <p:cNvSpPr>
            <a:spLocks noChangeShapeType="1"/>
          </p:cNvSpPr>
          <p:nvPr/>
        </p:nvSpPr>
        <p:spPr bwMode="auto">
          <a:xfrm flipH="1">
            <a:off x="4572000" y="4430486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5" name="AutoShape 48"/>
          <p:cNvSpPr>
            <a:spLocks noChangeArrowheads="1"/>
          </p:cNvSpPr>
          <p:nvPr/>
        </p:nvSpPr>
        <p:spPr bwMode="auto">
          <a:xfrm>
            <a:off x="2133600" y="4735286"/>
            <a:ext cx="914400" cy="609600"/>
          </a:xfrm>
          <a:prstGeom prst="flowChartProcess">
            <a:avLst/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Times New Roman" pitchFamily="18" charset="0"/>
              </a:rPr>
              <a:t>Mission</a:t>
            </a:r>
          </a:p>
          <a:p>
            <a:pPr algn="ctr"/>
            <a:r>
              <a:rPr lang="en-US" sz="1400" dirty="0">
                <a:latin typeface="Times New Roman" pitchFamily="18" charset="0"/>
              </a:rPr>
              <a:t>Operation</a:t>
            </a:r>
          </a:p>
          <a:p>
            <a:pPr algn="ctr"/>
            <a:r>
              <a:rPr lang="en-US" sz="1400" dirty="0">
                <a:latin typeface="Times New Roman" pitchFamily="18" charset="0"/>
              </a:rPr>
              <a:t>Team</a:t>
            </a:r>
          </a:p>
        </p:txBody>
      </p:sp>
      <p:sp>
        <p:nvSpPr>
          <p:cNvPr id="46" name="Line 49"/>
          <p:cNvSpPr>
            <a:spLocks noChangeShapeType="1"/>
          </p:cNvSpPr>
          <p:nvPr/>
        </p:nvSpPr>
        <p:spPr bwMode="auto">
          <a:xfrm>
            <a:off x="3276600" y="4582886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7" name="Line 50"/>
          <p:cNvSpPr>
            <a:spLocks noChangeShapeType="1"/>
          </p:cNvSpPr>
          <p:nvPr/>
        </p:nvSpPr>
        <p:spPr bwMode="auto">
          <a:xfrm>
            <a:off x="3048000" y="5040086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8" name="Line 51"/>
          <p:cNvSpPr>
            <a:spLocks noChangeShapeType="1"/>
          </p:cNvSpPr>
          <p:nvPr/>
        </p:nvSpPr>
        <p:spPr bwMode="auto">
          <a:xfrm>
            <a:off x="3048000" y="5802086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49" name="AutoShape 52"/>
          <p:cNvSpPr>
            <a:spLocks noChangeArrowheads="1"/>
          </p:cNvSpPr>
          <p:nvPr/>
        </p:nvSpPr>
        <p:spPr bwMode="auto">
          <a:xfrm>
            <a:off x="762000" y="4735286"/>
            <a:ext cx="914400" cy="609600"/>
          </a:xfrm>
          <a:prstGeom prst="flowChartProcess">
            <a:avLst/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Times New Roman" pitchFamily="18" charset="0"/>
              </a:rPr>
              <a:t>Subsystem</a:t>
            </a:r>
          </a:p>
          <a:p>
            <a:pPr algn="ctr"/>
            <a:r>
              <a:rPr lang="en-US" sz="1400" dirty="0">
                <a:latin typeface="Times New Roman" pitchFamily="18" charset="0"/>
              </a:rPr>
              <a:t>Lead</a:t>
            </a:r>
          </a:p>
          <a:p>
            <a:pPr algn="ctr"/>
            <a:r>
              <a:rPr lang="en-US" sz="1400" dirty="0">
                <a:latin typeface="Times New Roman" pitchFamily="18" charset="0"/>
              </a:rPr>
              <a:t>Engineers</a:t>
            </a:r>
          </a:p>
        </p:txBody>
      </p:sp>
      <p:sp>
        <p:nvSpPr>
          <p:cNvPr id="50" name="Line 53"/>
          <p:cNvSpPr>
            <a:spLocks noChangeShapeType="1"/>
          </p:cNvSpPr>
          <p:nvPr/>
        </p:nvSpPr>
        <p:spPr bwMode="auto">
          <a:xfrm>
            <a:off x="1219200" y="4582886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51" name="Line 55"/>
          <p:cNvSpPr>
            <a:spLocks noChangeShapeType="1"/>
          </p:cNvSpPr>
          <p:nvPr/>
        </p:nvSpPr>
        <p:spPr bwMode="auto">
          <a:xfrm>
            <a:off x="3733800" y="4430486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41200" y="1007808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Changes in </a:t>
            </a:r>
            <a:r>
              <a:rPr lang="en-US" b="1" dirty="0" smtClean="0">
                <a:solidFill>
                  <a:srgbClr val="FF0000"/>
                </a:solidFill>
              </a:rPr>
              <a:t>red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7215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344" y="0"/>
            <a:ext cx="8766000" cy="803443"/>
          </a:xfrm>
        </p:spPr>
        <p:txBody>
          <a:bodyPr/>
          <a:lstStyle/>
          <a:p>
            <a:pPr algn="ctr"/>
            <a:r>
              <a:rPr lang="en-US" dirty="0" smtClean="0"/>
              <a:t>MOC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472" y="987553"/>
            <a:ext cx="8560493" cy="5687567"/>
          </a:xfrm>
        </p:spPr>
        <p:txBody>
          <a:bodyPr>
            <a:normAutofit fontScale="92500" lnSpcReduction="20000"/>
          </a:bodyPr>
          <a:lstStyle/>
          <a:p>
            <a:r>
              <a:rPr lang="en-US" sz="1900" dirty="0"/>
              <a:t>Mission operations continues to collect </a:t>
            </a:r>
            <a:r>
              <a:rPr lang="en-US" sz="1900" dirty="0" smtClean="0"/>
              <a:t>~5 </a:t>
            </a:r>
            <a:r>
              <a:rPr lang="en-US" sz="1900" dirty="0"/>
              <a:t>Gbits per day in support of the science mission</a:t>
            </a:r>
            <a:r>
              <a:rPr lang="en-US" sz="1900" dirty="0" smtClean="0"/>
              <a:t>.</a:t>
            </a:r>
            <a:endParaRPr lang="en-US" sz="800" dirty="0" smtClean="0"/>
          </a:p>
          <a:p>
            <a:endParaRPr lang="en-US" sz="400" dirty="0"/>
          </a:p>
          <a:p>
            <a:r>
              <a:rPr lang="en-US" sz="1900" dirty="0"/>
              <a:t>Downlink rates: Varies, </a:t>
            </a:r>
            <a:r>
              <a:rPr lang="en-US" sz="1900" dirty="0" smtClean="0"/>
              <a:t>720 kbps </a:t>
            </a:r>
            <a:r>
              <a:rPr lang="en-US" sz="1900" dirty="0"/>
              <a:t>to </a:t>
            </a:r>
            <a:r>
              <a:rPr lang="en-US" sz="1900" dirty="0" smtClean="0"/>
              <a:t>360 </a:t>
            </a:r>
            <a:r>
              <a:rPr lang="en-US" sz="1900" dirty="0"/>
              <a:t>kbps depends on antenna size and track elevation  </a:t>
            </a:r>
          </a:p>
          <a:p>
            <a:pPr lvl="1"/>
            <a:r>
              <a:rPr lang="en-US" sz="1700" dirty="0"/>
              <a:t>Baseline downlink to increase to </a:t>
            </a:r>
            <a:r>
              <a:rPr lang="en-US" sz="1700" dirty="0" smtClean="0"/>
              <a:t>720 </a:t>
            </a:r>
            <a:r>
              <a:rPr lang="en-US" sz="1700" dirty="0"/>
              <a:t>kbps in Spring </a:t>
            </a:r>
            <a:r>
              <a:rPr lang="en-US" sz="1700" dirty="0" smtClean="0"/>
              <a:t>2022</a:t>
            </a:r>
            <a:endParaRPr lang="en-US" sz="1700" dirty="0"/>
          </a:p>
          <a:p>
            <a:endParaRPr lang="en-US" sz="400" dirty="0" smtClean="0"/>
          </a:p>
          <a:p>
            <a:r>
              <a:rPr lang="en-US" sz="1900" dirty="0" smtClean="0"/>
              <a:t>Since 2012, using </a:t>
            </a:r>
            <a:r>
              <a:rPr lang="en-US" sz="1900" dirty="0"/>
              <a:t>the 3 ESA deep space stations (35 meter) when needed to maintain data return and in-situ science data continuity</a:t>
            </a:r>
          </a:p>
          <a:p>
            <a:pPr lvl="1"/>
            <a:r>
              <a:rPr lang="en-US" sz="1700" dirty="0"/>
              <a:t>Due to high periodic DSN </a:t>
            </a:r>
            <a:r>
              <a:rPr lang="en-US" sz="1700" dirty="0" smtClean="0"/>
              <a:t>loading</a:t>
            </a:r>
          </a:p>
          <a:p>
            <a:pPr lvl="1"/>
            <a:endParaRPr lang="en-US" sz="400" dirty="0" smtClean="0"/>
          </a:p>
          <a:p>
            <a:r>
              <a:rPr lang="en-US" sz="1900" dirty="0" smtClean="0"/>
              <a:t>Total </a:t>
            </a:r>
            <a:r>
              <a:rPr lang="en-US" sz="1900" dirty="0"/>
              <a:t>manpower is approximately </a:t>
            </a:r>
            <a:r>
              <a:rPr lang="en-US" sz="1900" dirty="0"/>
              <a:t>2.9 SM/M for Spacecraft Controllers </a:t>
            </a:r>
            <a:endParaRPr lang="en-US" sz="1900" dirty="0" smtClean="0"/>
          </a:p>
          <a:p>
            <a:endParaRPr lang="en-US" sz="400" dirty="0"/>
          </a:p>
          <a:p>
            <a:r>
              <a:rPr lang="en-US" sz="1900" dirty="0"/>
              <a:t>MOC Unix workstations are being </a:t>
            </a:r>
            <a:r>
              <a:rPr lang="en-US" sz="1900" dirty="0" smtClean="0"/>
              <a:t>refreshed (Intel x86 architecture)</a:t>
            </a:r>
            <a:endParaRPr lang="en-US" sz="1900" dirty="0"/>
          </a:p>
          <a:p>
            <a:pPr lvl="1"/>
            <a:r>
              <a:rPr lang="en-US" sz="1700" dirty="0" smtClean="0"/>
              <a:t>IONET Command &amp; Control workstations completed in 2019. </a:t>
            </a:r>
          </a:p>
          <a:p>
            <a:pPr lvl="2">
              <a:buFont typeface="Arial" panose="020B0604020202020204" pitchFamily="34" charset="0"/>
              <a:buChar char="—"/>
            </a:pPr>
            <a:r>
              <a:rPr lang="en-US" b="0" i="1" dirty="0" smtClean="0"/>
              <a:t> Included </a:t>
            </a:r>
            <a:r>
              <a:rPr lang="en-US" b="0" i="1" dirty="0"/>
              <a:t>upgrading to CCSDS SLE Bluebook version </a:t>
            </a:r>
            <a:r>
              <a:rPr lang="en-US" b="0" i="1" dirty="0" smtClean="0"/>
              <a:t>4</a:t>
            </a:r>
          </a:p>
          <a:p>
            <a:pPr lvl="1"/>
            <a:r>
              <a:rPr lang="en-US" sz="1700" dirty="0" smtClean="0"/>
              <a:t>Majority of the DMZ Planning/Assessment workstations completed in 2021.</a:t>
            </a:r>
          </a:p>
          <a:p>
            <a:pPr lvl="2">
              <a:buFont typeface="Arial" panose="020B0604020202020204" pitchFamily="34" charset="0"/>
              <a:buChar char="—"/>
            </a:pPr>
            <a:r>
              <a:rPr lang="en-US" dirty="0"/>
              <a:t> </a:t>
            </a:r>
            <a:r>
              <a:rPr lang="en-US" b="0" i="1" dirty="0" smtClean="0"/>
              <a:t>The last four servers will be completed in 2022   </a:t>
            </a:r>
          </a:p>
          <a:p>
            <a:pPr marL="804863" lvl="2" indent="0">
              <a:buNone/>
            </a:pPr>
            <a:endParaRPr lang="en-US" sz="400" i="1" dirty="0"/>
          </a:p>
          <a:p>
            <a:r>
              <a:rPr lang="en-US" sz="1900" dirty="0"/>
              <a:t>Special Observatory Events</a:t>
            </a:r>
          </a:p>
          <a:p>
            <a:pPr lvl="1"/>
            <a:r>
              <a:rPr lang="en-US" sz="1700" dirty="0"/>
              <a:t>SECCHI COR2 Deep Exposure Campaign for each Parker Solar Probe perihelion</a:t>
            </a:r>
          </a:p>
          <a:p>
            <a:pPr lvl="1"/>
            <a:r>
              <a:rPr lang="en-US" sz="1700" dirty="0"/>
              <a:t>SECCHI stepped calibrations rolls </a:t>
            </a:r>
            <a:r>
              <a:rPr lang="en-US" sz="1700" dirty="0" smtClean="0"/>
              <a:t>(~</a:t>
            </a:r>
            <a:r>
              <a:rPr lang="en-US" sz="1700" dirty="0"/>
              <a:t>every 3 </a:t>
            </a:r>
            <a:r>
              <a:rPr lang="en-US" sz="1700" dirty="0" smtClean="0"/>
              <a:t>months)</a:t>
            </a:r>
            <a:endParaRPr lang="en-US" sz="1700" dirty="0"/>
          </a:p>
          <a:p>
            <a:pPr lvl="1"/>
            <a:r>
              <a:rPr lang="en-US" sz="1700" dirty="0" smtClean="0"/>
              <a:t>142 </a:t>
            </a:r>
            <a:r>
              <a:rPr lang="en-US" sz="1700" dirty="0"/>
              <a:t>Momentum Dumps to date on STEREO-A </a:t>
            </a:r>
            <a:r>
              <a:rPr lang="en-US" sz="1700" dirty="0" smtClean="0"/>
              <a:t>(~</a:t>
            </a:r>
            <a:r>
              <a:rPr lang="en-US" sz="1700" dirty="0"/>
              <a:t>every </a:t>
            </a:r>
            <a:r>
              <a:rPr lang="en-US" sz="1700" dirty="0" smtClean="0"/>
              <a:t>5-6 weeks)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46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Spacecraft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200" y="1126398"/>
            <a:ext cx="8591904" cy="5257800"/>
          </a:xfrm>
        </p:spPr>
        <p:txBody>
          <a:bodyPr>
            <a:normAutofit fontScale="77500" lnSpcReduction="20000"/>
          </a:bodyPr>
          <a:lstStyle/>
          <a:p>
            <a:r>
              <a:rPr lang="en-US" sz="2300" dirty="0" smtClean="0"/>
              <a:t>STEREO-A operating nominally using no gyro operations</a:t>
            </a:r>
          </a:p>
          <a:p>
            <a:pPr lvl="1"/>
            <a:r>
              <a:rPr lang="en-US" sz="2100" dirty="0" smtClean="0"/>
              <a:t>No </a:t>
            </a:r>
            <a:r>
              <a:rPr lang="en-US" sz="2100" dirty="0"/>
              <a:t>gyro operations </a:t>
            </a:r>
            <a:r>
              <a:rPr lang="en-US" sz="2100" dirty="0" smtClean="0"/>
              <a:t>limits IMU use to fault protection and high value science events (project scientist directed) </a:t>
            </a:r>
            <a:endParaRPr lang="en-US" sz="2100" dirty="0"/>
          </a:p>
          <a:p>
            <a:pPr lvl="1"/>
            <a:r>
              <a:rPr lang="en-US" sz="2100" dirty="0" smtClean="0"/>
              <a:t>IMU status (gyros)</a:t>
            </a:r>
          </a:p>
          <a:p>
            <a:pPr lvl="2"/>
            <a:r>
              <a:rPr lang="en-US" sz="1800" b="0" dirty="0" smtClean="0"/>
              <a:t>IMU-A – failed in April 2007</a:t>
            </a:r>
          </a:p>
          <a:p>
            <a:pPr lvl="2"/>
            <a:r>
              <a:rPr lang="en-US" sz="1800" b="0" dirty="0" smtClean="0"/>
              <a:t>IMU-B – limited remaining life (estimated at ~1400 hours)</a:t>
            </a:r>
          </a:p>
          <a:p>
            <a:pPr lvl="2"/>
            <a:endParaRPr lang="en-US" sz="600" dirty="0" smtClean="0"/>
          </a:p>
          <a:p>
            <a:r>
              <a:rPr lang="en-US" sz="2200" dirty="0" smtClean="0"/>
              <a:t>Last Spacecraft Assessment Review was Oct 2020; next review on Feb 17, 2022</a:t>
            </a:r>
          </a:p>
          <a:p>
            <a:pPr lvl="1">
              <a:tabLst>
                <a:tab pos="3260725" algn="l"/>
              </a:tabLst>
            </a:pPr>
            <a:r>
              <a:rPr lang="en-US" sz="2100" dirty="0" smtClean="0"/>
              <a:t>Brief </a:t>
            </a:r>
            <a:r>
              <a:rPr lang="en-US" sz="2100" dirty="0"/>
              <a:t>intermittent </a:t>
            </a:r>
            <a:r>
              <a:rPr lang="en-US" sz="2100" dirty="0" smtClean="0"/>
              <a:t>losses </a:t>
            </a:r>
            <a:r>
              <a:rPr lang="en-US" sz="2100" dirty="0"/>
              <a:t>of fine pointing </a:t>
            </a:r>
            <a:endParaRPr lang="en-US" sz="2100" dirty="0" smtClean="0"/>
          </a:p>
          <a:p>
            <a:pPr lvl="2">
              <a:tabLst>
                <a:tab pos="3260725" algn="l"/>
              </a:tabLst>
            </a:pPr>
            <a:r>
              <a:rPr lang="en-US" sz="1800" dirty="0" smtClean="0"/>
              <a:t>12 occurrences (since post solar conjunction in July of 2015) of low wheel speeds (one or more wheels running for a prolonged period at or near the zero speed avoidance threshold)</a:t>
            </a:r>
          </a:p>
          <a:p>
            <a:pPr lvl="3">
              <a:tabLst>
                <a:tab pos="3260725" algn="l"/>
              </a:tabLst>
            </a:pPr>
            <a:r>
              <a:rPr lang="en-US" sz="1800" b="0" dirty="0"/>
              <a:t>Last occurrence was 2018-292 </a:t>
            </a:r>
          </a:p>
          <a:p>
            <a:pPr lvl="3">
              <a:tabLst>
                <a:tab pos="3260725" algn="l"/>
              </a:tabLst>
            </a:pPr>
            <a:r>
              <a:rPr lang="en-US" sz="1800" b="0" dirty="0"/>
              <a:t>Probable cause</a:t>
            </a:r>
            <a:r>
              <a:rPr lang="en-US" sz="1800" b="0" dirty="0" smtClean="0"/>
              <a:t> </a:t>
            </a:r>
            <a:r>
              <a:rPr lang="en-US" sz="1800" b="0" dirty="0" smtClean="0"/>
              <a:t>is bearing lubricant distribution problem after wheel stopped</a:t>
            </a:r>
          </a:p>
          <a:p>
            <a:pPr lvl="3">
              <a:tabLst>
                <a:tab pos="3260725" algn="l"/>
              </a:tabLst>
            </a:pPr>
            <a:r>
              <a:rPr lang="en-US" sz="1800" b="0" dirty="0" smtClean="0"/>
              <a:t>Operating </a:t>
            </a:r>
            <a:r>
              <a:rPr lang="en-US" sz="1800" b="0" dirty="0"/>
              <a:t>with 4 wheels; can tolerate failure of one</a:t>
            </a:r>
          </a:p>
          <a:p>
            <a:pPr lvl="3">
              <a:tabLst>
                <a:tab pos="3260725" algn="l"/>
              </a:tabLst>
            </a:pPr>
            <a:r>
              <a:rPr lang="en-US" sz="1800" b="0" dirty="0" smtClean="0"/>
              <a:t>Wheels rated for 15 year lifetime; no evidence yet of pending failure</a:t>
            </a:r>
          </a:p>
          <a:p>
            <a:pPr lvl="1">
              <a:tabLst>
                <a:tab pos="2973388" algn="l"/>
                <a:tab pos="3260725" algn="l"/>
              </a:tabLst>
            </a:pPr>
            <a:r>
              <a:rPr lang="en-US" sz="2100" dirty="0" smtClean="0"/>
              <a:t>Power, Thermal, Comms, Avionics, Flight Software – all solid</a:t>
            </a:r>
          </a:p>
          <a:p>
            <a:pPr marL="398463" lvl="1" indent="0">
              <a:buNone/>
              <a:tabLst>
                <a:tab pos="2973388" algn="l"/>
                <a:tab pos="3260725" algn="l"/>
              </a:tabLst>
            </a:pPr>
            <a:endParaRPr lang="en-US" sz="600" dirty="0" smtClean="0"/>
          </a:p>
          <a:p>
            <a:r>
              <a:rPr lang="en-US" sz="2300" dirty="0" smtClean="0"/>
              <a:t>Current (11/24/2021) usable propellant load, measured by PVT, is:</a:t>
            </a:r>
          </a:p>
          <a:p>
            <a:pPr lvl="1"/>
            <a:r>
              <a:rPr lang="en-US" sz="2100" dirty="0" smtClean="0"/>
              <a:t>38.43 ± 0.46 kg (vs. 40.84 ± 0.44 kg @ 2016.06.15) </a:t>
            </a:r>
          </a:p>
          <a:p>
            <a:pPr lvl="1"/>
            <a:r>
              <a:rPr lang="en-US" sz="2100" dirty="0" smtClean="0"/>
              <a:t>Burn Rate of ~0.3 kg/year </a:t>
            </a:r>
            <a:r>
              <a:rPr lang="en-US" sz="2100" dirty="0"/>
              <a:t>equals ample supply remaining for operations.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76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002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3-00039 presentation">
  <a:themeElements>
    <a:clrScheme name="APL Branding">
      <a:dk1>
        <a:sysClr val="windowText" lastClr="000000"/>
      </a:dk1>
      <a:lt1>
        <a:sysClr val="window" lastClr="FFFFFF"/>
      </a:lt1>
      <a:dk2>
        <a:srgbClr val="002463"/>
      </a:dk2>
      <a:lt2>
        <a:srgbClr val="EEECE1"/>
      </a:lt2>
      <a:accent1>
        <a:srgbClr val="2C6AC1"/>
      </a:accent1>
      <a:accent2>
        <a:srgbClr val="A0B9EF"/>
      </a:accent2>
      <a:accent3>
        <a:srgbClr val="8C8C8C"/>
      </a:accent3>
      <a:accent4>
        <a:srgbClr val="973505"/>
      </a:accent4>
      <a:accent5>
        <a:srgbClr val="D74C05"/>
      </a:accent5>
      <a:accent6>
        <a:srgbClr val="FD8D16"/>
      </a:accent6>
      <a:hlink>
        <a:srgbClr val="1F63BB"/>
      </a:hlink>
      <a:folHlink>
        <a:srgbClr val="6A346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Mod val="60000"/>
            <a:lumOff val="40000"/>
          </a:schemeClr>
        </a:solidFill>
        <a:ln w="12700" cmpd="sng"/>
      </a:spPr>
      <a:bodyPr rtlCol="0" anchor="ctr"/>
      <a:lstStyle>
        <a:defPPr algn="ctr">
          <a:defRPr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>
          <a:tailEnd type="none" w="med" len="lg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13-00039 presentation</Template>
  <TotalTime>15319</TotalTime>
  <Words>463</Words>
  <Application>Microsoft Office PowerPoint</Application>
  <PresentationFormat>On-screen Show (4:3)</PresentationFormat>
  <Paragraphs>92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 Narrow Bold</vt:lpstr>
      <vt:lpstr>Calibri</vt:lpstr>
      <vt:lpstr>Lucida Grande</vt:lpstr>
      <vt:lpstr>Times New Roman</vt:lpstr>
      <vt:lpstr>Wingdings</vt:lpstr>
      <vt:lpstr>13-00039 presentation</vt:lpstr>
      <vt:lpstr>STEREO Spacecraft and Ground Segments Status</vt:lpstr>
      <vt:lpstr>STEREO Phase E Organization Chart</vt:lpstr>
      <vt:lpstr>MOC Status</vt:lpstr>
      <vt:lpstr>Spacecraft Status</vt:lpstr>
      <vt:lpstr>PowerPoint Presentation</vt:lpstr>
    </vt:vector>
  </TitlesOfParts>
  <Company>JHU/APL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Dudley, Owen</dc:creator>
  <cp:lastModifiedBy>Dudley, Owen</cp:lastModifiedBy>
  <cp:revision>187</cp:revision>
  <cp:lastPrinted>2013-09-26T18:20:25Z</cp:lastPrinted>
  <dcterms:created xsi:type="dcterms:W3CDTF">2013-05-10T14:15:06Z</dcterms:created>
  <dcterms:modified xsi:type="dcterms:W3CDTF">2021-12-29T19:26:08Z</dcterms:modified>
</cp:coreProperties>
</file>